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56" r:id="rId2"/>
    <p:sldId id="259" r:id="rId3"/>
    <p:sldId id="257" r:id="rId4"/>
    <p:sldId id="258"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6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C722BC-7442-7149-9723-C7829DE79750}" type="datetimeFigureOut">
              <a:rPr lang="en-US" smtClean="0"/>
              <a:t>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C0754B-8795-EE42-9E94-8E1260EE8D32}" type="slidenum">
              <a:rPr lang="en-US" smtClean="0"/>
              <a:t>‹#›</a:t>
            </a:fld>
            <a:endParaRPr lang="en-US"/>
          </a:p>
        </p:txBody>
      </p:sp>
    </p:spTree>
    <p:extLst>
      <p:ext uri="{BB962C8B-B14F-4D97-AF65-F5344CB8AC3E}">
        <p14:creationId xmlns:p14="http://schemas.microsoft.com/office/powerpoint/2010/main" val="301603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78C8A-4AB8-E348-A831-979F7798018A}"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78C8A-4AB8-E348-A831-979F7798018A}"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78C8A-4AB8-E348-A831-979F7798018A}"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78C8A-4AB8-E348-A831-979F7798018A}"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78C8A-4AB8-E348-A831-979F7798018A}"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78C8A-4AB8-E348-A831-979F7798018A}" type="datetimeFigureOut">
              <a:rPr lang="en-US" smtClean="0"/>
              <a:pPr/>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78C8A-4AB8-E348-A831-979F7798018A}" type="datetimeFigureOut">
              <a:rPr lang="en-US" smtClean="0"/>
              <a:pPr/>
              <a:t>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78C8A-4AB8-E348-A831-979F7798018A}" type="datetimeFigureOut">
              <a:rPr lang="en-US" smtClean="0"/>
              <a:pPr/>
              <a:t>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78C8A-4AB8-E348-A831-979F7798018A}" type="datetimeFigureOut">
              <a:rPr lang="en-US" smtClean="0"/>
              <a:pPr/>
              <a:t>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78C8A-4AB8-E348-A831-979F7798018A}" type="datetimeFigureOut">
              <a:rPr lang="en-US" smtClean="0"/>
              <a:pPr/>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78C8A-4AB8-E348-A831-979F7798018A}" type="datetimeFigureOut">
              <a:rPr lang="en-US" smtClean="0"/>
              <a:pPr/>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189C1-5BF9-0F4D-A016-59D80A6812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8C8A-4AB8-E348-A831-979F7798018A}" type="datetimeFigureOut">
              <a:rPr lang="en-US" smtClean="0"/>
              <a:pPr/>
              <a:t>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189C1-5BF9-0F4D-A016-59D80A6812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Preview p</a:t>
            </a:r>
            <a:r>
              <a:rPr lang="en-US" b="1" dirty="0" smtClean="0"/>
              <a:t>.</a:t>
            </a:r>
            <a:r>
              <a:rPr lang="en-US" b="1" dirty="0" smtClean="0"/>
              <a:t>80</a:t>
            </a:r>
            <a:endParaRPr lang="en-US" b="1"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dirty="0" smtClean="0"/>
              <a:t>What do you know about memorials?</a:t>
            </a:r>
          </a:p>
          <a:p>
            <a:pPr marL="971550" lvl="1" indent="-514350"/>
            <a:r>
              <a:rPr lang="en-US" dirty="0" smtClean="0"/>
              <a:t>Have you ever seen one?</a:t>
            </a:r>
          </a:p>
          <a:p>
            <a:pPr marL="971550" lvl="1" indent="-514350"/>
            <a:r>
              <a:rPr lang="en-US" dirty="0" smtClean="0"/>
              <a:t>What is its purpose?</a:t>
            </a:r>
          </a:p>
          <a:p>
            <a:pPr marL="971550" lvl="1" indent="-514350"/>
            <a:r>
              <a:rPr lang="en-US" dirty="0" smtClean="0"/>
              <a:t>What kinds of events do we build memorials for?</a:t>
            </a:r>
          </a:p>
          <a:p>
            <a:pPr marL="971550" lvl="1" indent="-514350"/>
            <a:r>
              <a:rPr lang="en-US" dirty="0" smtClean="0"/>
              <a:t>Do you think there should be a national memorial for slavery?</a:t>
            </a:r>
          </a:p>
          <a:p>
            <a:pPr marL="971550" lvl="1" indent="-514350">
              <a:buFont typeface="+mj-lt"/>
              <a:buAutoNum type="arabicPeriod"/>
            </a:pPr>
            <a:endParaRPr lang="en-US" dirty="0" smtClean="0"/>
          </a:p>
          <a:p>
            <a:pPr marL="971550" lvl="1" indent="-514350">
              <a:buFont typeface="+mj-lt"/>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59677" y="982552"/>
            <a:ext cx="6350000" cy="4686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91664" y="1600200"/>
            <a:ext cx="6350000" cy="383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15745" y="1600200"/>
            <a:ext cx="5600700" cy="392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94035" y="274638"/>
            <a:ext cx="5397500" cy="635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3810000" cy="2565400"/>
          </a:xfrm>
          <a:prstGeom prst="rect">
            <a:avLst/>
          </a:prstGeom>
        </p:spPr>
      </p:pic>
      <p:pic>
        <p:nvPicPr>
          <p:cNvPr id="5" name="Picture 4"/>
          <p:cNvPicPr>
            <a:picLocks noChangeAspect="1"/>
          </p:cNvPicPr>
          <p:nvPr/>
        </p:nvPicPr>
        <p:blipFill>
          <a:blip r:embed="rId3"/>
          <a:stretch>
            <a:fillRect/>
          </a:stretch>
        </p:blipFill>
        <p:spPr>
          <a:xfrm>
            <a:off x="5334000" y="131763"/>
            <a:ext cx="3810000" cy="5994400"/>
          </a:xfrm>
          <a:prstGeom prst="rect">
            <a:avLst/>
          </a:prstGeom>
        </p:spPr>
      </p:pic>
      <p:pic>
        <p:nvPicPr>
          <p:cNvPr id="6" name="Picture 5"/>
          <p:cNvPicPr>
            <a:picLocks noChangeAspect="1"/>
          </p:cNvPicPr>
          <p:nvPr/>
        </p:nvPicPr>
        <p:blipFill>
          <a:blip r:embed="rId4"/>
          <a:stretch>
            <a:fillRect/>
          </a:stretch>
        </p:blipFill>
        <p:spPr>
          <a:xfrm>
            <a:off x="3420716" y="4313334"/>
            <a:ext cx="1913283" cy="2544666"/>
          </a:xfrm>
          <a:prstGeom prst="rect">
            <a:avLst/>
          </a:prstGeom>
        </p:spPr>
      </p:pic>
      <p:pic>
        <p:nvPicPr>
          <p:cNvPr id="8" name="Picture 7"/>
          <p:cNvPicPr>
            <a:picLocks noChangeAspect="1"/>
          </p:cNvPicPr>
          <p:nvPr/>
        </p:nvPicPr>
        <p:blipFill>
          <a:blip r:embed="rId5"/>
          <a:stretch>
            <a:fillRect/>
          </a:stretch>
        </p:blipFill>
        <p:spPr>
          <a:xfrm>
            <a:off x="0" y="2565400"/>
            <a:ext cx="3492500" cy="232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5969000" cy="4000500"/>
          </a:xfrm>
          <a:prstGeom prst="rect">
            <a:avLst/>
          </a:prstGeom>
        </p:spPr>
      </p:pic>
      <p:pic>
        <p:nvPicPr>
          <p:cNvPr id="5" name="Picture 4"/>
          <p:cNvPicPr>
            <a:picLocks noChangeAspect="1"/>
          </p:cNvPicPr>
          <p:nvPr/>
        </p:nvPicPr>
        <p:blipFill>
          <a:blip r:embed="rId3"/>
          <a:stretch>
            <a:fillRect/>
          </a:stretch>
        </p:blipFill>
        <p:spPr>
          <a:xfrm>
            <a:off x="-1" y="4000500"/>
            <a:ext cx="4294057" cy="2857500"/>
          </a:xfrm>
          <a:prstGeom prst="rect">
            <a:avLst/>
          </a:prstGeom>
        </p:spPr>
      </p:pic>
      <p:pic>
        <p:nvPicPr>
          <p:cNvPr id="6" name="Picture 5"/>
          <p:cNvPicPr>
            <a:picLocks noChangeAspect="1"/>
          </p:cNvPicPr>
          <p:nvPr/>
        </p:nvPicPr>
        <p:blipFill>
          <a:blip r:embed="rId4"/>
          <a:stretch>
            <a:fillRect/>
          </a:stretch>
        </p:blipFill>
        <p:spPr>
          <a:xfrm>
            <a:off x="5969000" y="3196876"/>
            <a:ext cx="3175000" cy="36611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784807" y="274638"/>
            <a:ext cx="5461000" cy="647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Jefferson Memorial</a:t>
            </a:r>
            <a:endParaRPr lang="en-US" b="1" dirty="0"/>
          </a:p>
        </p:txBody>
      </p:sp>
      <p:sp>
        <p:nvSpPr>
          <p:cNvPr id="3" name="Content Placeholder 2"/>
          <p:cNvSpPr>
            <a:spLocks noGrp="1"/>
          </p:cNvSpPr>
          <p:nvPr>
            <p:ph idx="1"/>
          </p:nvPr>
        </p:nvSpPr>
        <p:spPr>
          <a:xfrm>
            <a:off x="457200" y="1600200"/>
            <a:ext cx="8229600" cy="4889957"/>
          </a:xfrm>
        </p:spPr>
        <p:txBody>
          <a:bodyPr>
            <a:normAutofit fontScale="92500" lnSpcReduction="10000"/>
          </a:bodyPr>
          <a:lstStyle/>
          <a:p>
            <a:pPr>
              <a:buNone/>
            </a:pPr>
            <a:r>
              <a:rPr lang="en-US" dirty="0"/>
              <a:t>"God who gave us life gave us liberty. Can the liberties of a nation be secure when we have removed a conviction that these liberties are the gift of God? Indeed I tremble for my country when I reflect that God is just, that his justice cannot sleep forever. Commerce between master and slave is despotism. Nothing is more certainly written in the book of fate than that these people are to be free. Establish a law for educating the common people. This it is the business of the state and on a general plan."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p</a:t>
            </a:r>
            <a:r>
              <a:rPr lang="en-US" b="1" dirty="0" smtClean="0"/>
              <a:t>.</a:t>
            </a:r>
            <a:r>
              <a:rPr lang="en-US" b="1" dirty="0" smtClean="0"/>
              <a:t>80</a:t>
            </a:r>
            <a:endParaRPr lang="en-US" b="1" dirty="0"/>
          </a:p>
        </p:txBody>
      </p:sp>
      <p:sp>
        <p:nvSpPr>
          <p:cNvPr id="3" name="Content Placeholder 2"/>
          <p:cNvSpPr>
            <a:spLocks noGrp="1"/>
          </p:cNvSpPr>
          <p:nvPr>
            <p:ph idx="1"/>
          </p:nvPr>
        </p:nvSpPr>
        <p:spPr/>
        <p:txBody>
          <a:bodyPr/>
          <a:lstStyle/>
          <a:p>
            <a:r>
              <a:rPr lang="en-US" dirty="0" smtClean="0"/>
              <a:t>Design a memorial to commemorate those who died on the Middle Passage. Your memorial must include:</a:t>
            </a:r>
          </a:p>
          <a:p>
            <a:pPr lvl="1"/>
            <a:r>
              <a:rPr lang="en-US" dirty="0" smtClean="0"/>
              <a:t>An appropriate image, such as a statue or building.</a:t>
            </a:r>
          </a:p>
          <a:p>
            <a:pPr lvl="1"/>
            <a:r>
              <a:rPr lang="en-US" dirty="0" smtClean="0"/>
              <a:t>An inscription which tells:</a:t>
            </a:r>
          </a:p>
          <a:p>
            <a:pPr lvl="2"/>
            <a:r>
              <a:rPr lang="en-US" dirty="0" smtClean="0"/>
              <a:t>The event that the memorial commemorates</a:t>
            </a:r>
          </a:p>
          <a:p>
            <a:pPr lvl="2"/>
            <a:r>
              <a:rPr lang="en-US" dirty="0" smtClean="0"/>
              <a:t>The relevant dates of the event</a:t>
            </a:r>
          </a:p>
          <a:p>
            <a:pPr lvl="2"/>
            <a:r>
              <a:rPr lang="en-US" dirty="0" smtClean="0"/>
              <a:t>The people that it commemorates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74638"/>
            <a:ext cx="9144000" cy="6311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Reading #1</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drove the European interest in slaves from Africa?</a:t>
            </a:r>
          </a:p>
          <a:p>
            <a:pPr marL="514350" indent="-514350">
              <a:buFont typeface="+mj-lt"/>
              <a:buAutoNum type="arabicPeriod"/>
            </a:pPr>
            <a:r>
              <a:rPr lang="en-US" dirty="0" smtClean="0"/>
              <a:t>How did Africans get to the ships?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Mortality Rate Chart</a:t>
            </a:r>
            <a:endParaRPr lang="en-US" b="1" dirty="0"/>
          </a:p>
        </p:txBody>
      </p:sp>
      <p:sp>
        <p:nvSpPr>
          <p:cNvPr id="3" name="Content Placeholder 2"/>
          <p:cNvSpPr>
            <a:spLocks noGrp="1"/>
          </p:cNvSpPr>
          <p:nvPr>
            <p:ph idx="1"/>
          </p:nvPr>
        </p:nvSpPr>
        <p:spPr/>
        <p:txBody>
          <a:bodyPr>
            <a:normAutofit lnSpcReduction="10000"/>
          </a:bodyPr>
          <a:lstStyle/>
          <a:p>
            <a:r>
              <a:rPr lang="en-US" dirty="0" smtClean="0"/>
              <a:t>Why would large portions of slaves on a ship die during the voyage?</a:t>
            </a:r>
          </a:p>
          <a:p>
            <a:pPr lvl="1"/>
            <a:r>
              <a:rPr lang="en-US" dirty="0" smtClean="0"/>
              <a:t>How did the chart’s author determine the mortality rate of each voyage?</a:t>
            </a:r>
          </a:p>
          <a:p>
            <a:pPr lvl="1"/>
            <a:r>
              <a:rPr lang="en-US" dirty="0" smtClean="0"/>
              <a:t>What factors do you think might make a mortality rate higher or lower on a voyage?</a:t>
            </a:r>
          </a:p>
          <a:p>
            <a:pPr lvl="1"/>
            <a:r>
              <a:rPr lang="en-US" dirty="0" smtClean="0"/>
              <a:t>Why might the ship </a:t>
            </a:r>
            <a:r>
              <a:rPr lang="en-US" i="1" dirty="0" smtClean="0"/>
              <a:t>Nancy</a:t>
            </a:r>
            <a:r>
              <a:rPr lang="en-US" dirty="0" smtClean="0"/>
              <a:t> have had a mortality rate of 100%?</a:t>
            </a:r>
          </a:p>
          <a:p>
            <a:pPr lvl="1"/>
            <a:r>
              <a:rPr lang="en-US" dirty="0" smtClean="0"/>
              <a:t>What is the estimated overall mortality rate of the Middle Passage?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Reading #2</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Describe the conditions on the decks where the slaves were kept.</a:t>
            </a:r>
          </a:p>
          <a:p>
            <a:pPr marL="514350" indent="-514350">
              <a:buFont typeface="+mj-lt"/>
              <a:buAutoNum type="arabicPeriod"/>
            </a:pPr>
            <a:r>
              <a:rPr lang="en-US" dirty="0" smtClean="0"/>
              <a:t>What were the causes of slave deaths aboard the slave ships.  List at least 6 causes of death.</a:t>
            </a:r>
          </a:p>
          <a:p>
            <a:pPr marL="514350" indent="-514350">
              <a:buFont typeface="+mj-lt"/>
              <a:buAutoNum type="arabicPeriod"/>
            </a:pPr>
            <a:r>
              <a:rPr lang="en-US" dirty="0" smtClean="0"/>
              <a:t>Do you think the crews on slave ships wanted to hurt the slaves? Why or why not?</a:t>
            </a:r>
          </a:p>
          <a:p>
            <a:pPr marL="514350" indent="-514350">
              <a:buFont typeface="+mj-lt"/>
              <a:buAutoNum type="arabicPeriod"/>
            </a:pPr>
            <a:r>
              <a:rPr lang="en-US" dirty="0" smtClean="0"/>
              <a:t>List at least 3 things that would prompt the crew to kill a slave.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A</a:t>
            </a:r>
            <a:endParaRPr lang="en-US" b="1" dirty="0"/>
          </a:p>
        </p:txBody>
      </p:sp>
      <p:sp>
        <p:nvSpPr>
          <p:cNvPr id="3" name="Content Placeholder 2"/>
          <p:cNvSpPr>
            <a:spLocks noGrp="1"/>
          </p:cNvSpPr>
          <p:nvPr>
            <p:ph idx="1"/>
          </p:nvPr>
        </p:nvSpPr>
        <p:spPr/>
        <p:txBody>
          <a:bodyPr/>
          <a:lstStyle/>
          <a:p>
            <a:pPr>
              <a:buNone/>
            </a:pPr>
            <a:r>
              <a:rPr lang="en-US" dirty="0" smtClean="0"/>
              <a:t>“Space on the slave decks”</a:t>
            </a:r>
          </a:p>
          <a:p>
            <a:pPr marL="514350" indent="-514350">
              <a:buFont typeface="+mj-lt"/>
              <a:buAutoNum type="arabicPeriod"/>
            </a:pPr>
            <a:r>
              <a:rPr lang="en-US" dirty="0" smtClean="0"/>
              <a:t>Why did the slaves have to lie only on their sides?</a:t>
            </a:r>
          </a:p>
          <a:p>
            <a:pPr marL="514350" indent="-514350">
              <a:buFont typeface="+mj-lt"/>
              <a:buAutoNum type="arabicPeriod"/>
            </a:pPr>
            <a:r>
              <a:rPr lang="en-US" dirty="0" smtClean="0"/>
              <a:t>Why were the European slavers packing the slaves so tightly?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B</a:t>
            </a:r>
            <a:endParaRPr lang="en-US" b="1" dirty="0"/>
          </a:p>
        </p:txBody>
      </p:sp>
      <p:sp>
        <p:nvSpPr>
          <p:cNvPr id="3" name="Content Placeholder 2"/>
          <p:cNvSpPr>
            <a:spLocks noGrp="1"/>
          </p:cNvSpPr>
          <p:nvPr>
            <p:ph idx="1"/>
          </p:nvPr>
        </p:nvSpPr>
        <p:spPr/>
        <p:txBody>
          <a:bodyPr/>
          <a:lstStyle/>
          <a:p>
            <a:pPr>
              <a:buNone/>
            </a:pPr>
            <a:r>
              <a:rPr lang="en-US" dirty="0" smtClean="0"/>
              <a:t>“Food”</a:t>
            </a:r>
          </a:p>
          <a:p>
            <a:pPr marL="514350" indent="-514350">
              <a:buFont typeface="+mj-lt"/>
              <a:buAutoNum type="arabicPeriod"/>
            </a:pPr>
            <a:r>
              <a:rPr lang="en-US" dirty="0" smtClean="0"/>
              <a:t>What would happen to slaves who refused to eat?</a:t>
            </a:r>
          </a:p>
          <a:p>
            <a:pPr marL="514350" indent="-514350">
              <a:buFont typeface="+mj-lt"/>
              <a:buAutoNum type="arabicPeriod"/>
            </a:pPr>
            <a:r>
              <a:rPr lang="en-US" dirty="0" smtClean="0"/>
              <a:t>Why do you think they tortured slaves who did not want to eat?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C</a:t>
            </a:r>
            <a:endParaRPr lang="en-US" b="1" dirty="0"/>
          </a:p>
        </p:txBody>
      </p:sp>
      <p:sp>
        <p:nvSpPr>
          <p:cNvPr id="3" name="Content Placeholder 2"/>
          <p:cNvSpPr>
            <a:spLocks noGrp="1"/>
          </p:cNvSpPr>
          <p:nvPr>
            <p:ph idx="1"/>
          </p:nvPr>
        </p:nvSpPr>
        <p:spPr/>
        <p:txBody>
          <a:bodyPr/>
          <a:lstStyle/>
          <a:p>
            <a:pPr>
              <a:buNone/>
            </a:pPr>
            <a:r>
              <a:rPr lang="en-US" dirty="0" smtClean="0"/>
              <a:t>Ventilation of the Ships</a:t>
            </a:r>
          </a:p>
          <a:p>
            <a:pPr marL="514350" indent="-514350">
              <a:buFont typeface="+mj-lt"/>
              <a:buAutoNum type="arabicPeriod"/>
            </a:pPr>
            <a:r>
              <a:rPr lang="en-US" dirty="0" smtClean="0"/>
              <a:t>How did Alexander Falconbridge attribute poor weather to an increase in disease?</a:t>
            </a:r>
          </a:p>
          <a:p>
            <a:pPr marL="514350" indent="-514350">
              <a:buFont typeface="+mj-lt"/>
              <a:buAutoNum type="arabicPeriod"/>
            </a:pPr>
            <a:r>
              <a:rPr lang="en-US" dirty="0" smtClean="0"/>
              <a:t>Why did the interior of the slave ship look like a “slaughter house?”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D</a:t>
            </a:r>
            <a:endParaRPr lang="en-US" b="1" dirty="0"/>
          </a:p>
        </p:txBody>
      </p:sp>
      <p:sp>
        <p:nvSpPr>
          <p:cNvPr id="3" name="Content Placeholder 2"/>
          <p:cNvSpPr>
            <a:spLocks noGrp="1"/>
          </p:cNvSpPr>
          <p:nvPr>
            <p:ph idx="1"/>
          </p:nvPr>
        </p:nvSpPr>
        <p:spPr/>
        <p:txBody>
          <a:bodyPr/>
          <a:lstStyle/>
          <a:p>
            <a:pPr>
              <a:buNone/>
            </a:pPr>
            <a:r>
              <a:rPr lang="en-US" dirty="0" smtClean="0"/>
              <a:t>“Jumping Overboard”</a:t>
            </a:r>
          </a:p>
          <a:p>
            <a:pPr marL="514350" indent="-514350">
              <a:buFont typeface="+mj-lt"/>
              <a:buAutoNum type="arabicPeriod"/>
            </a:pPr>
            <a:r>
              <a:rPr lang="en-US" dirty="0" smtClean="0"/>
              <a:t>Why do you think some slaves wanted to jump overboard?</a:t>
            </a:r>
          </a:p>
          <a:p>
            <a:pPr marL="514350" indent="-514350">
              <a:buFont typeface="+mj-lt"/>
              <a:buAutoNum type="arabicPeriod"/>
            </a:pPr>
            <a:r>
              <a:rPr lang="en-US" dirty="0" smtClean="0"/>
              <a:t>What did the sailors do to the slave who they </a:t>
            </a:r>
            <a:r>
              <a:rPr lang="en-US" smtClean="0"/>
              <a:t>rescued from </a:t>
            </a:r>
            <a:r>
              <a:rPr lang="en-US" dirty="0" smtClean="0"/>
              <a:t>drowning? Why do you think they did that to him?</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4334</TotalTime>
  <Words>508</Words>
  <Application>Microsoft Macintosh PowerPoint</Application>
  <PresentationFormat>On-screen Show (4:3)</PresentationFormat>
  <Paragraphs>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Preview p.80</vt:lpstr>
      <vt:lpstr>PowerPoint Presentation</vt:lpstr>
      <vt:lpstr>Background Reading #1</vt:lpstr>
      <vt:lpstr>Mortality Rate Chart</vt:lpstr>
      <vt:lpstr>Background Reading #2</vt:lpstr>
      <vt:lpstr>Document A</vt:lpstr>
      <vt:lpstr>Document B</vt:lpstr>
      <vt:lpstr>Document C</vt:lpstr>
      <vt:lpstr>Document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Jefferson Memorial</vt:lpstr>
      <vt:lpstr>Process p.80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Preview</dc:title>
  <dc:creator>Sarah Mead</dc:creator>
  <cp:lastModifiedBy>Sarah Mead</cp:lastModifiedBy>
  <cp:revision>5</cp:revision>
  <cp:lastPrinted>2015-02-02T12:00:45Z</cp:lastPrinted>
  <dcterms:created xsi:type="dcterms:W3CDTF">2014-03-17T02:19:50Z</dcterms:created>
  <dcterms:modified xsi:type="dcterms:W3CDTF">2015-02-02T12:05:24Z</dcterms:modified>
</cp:coreProperties>
</file>