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F6CE-7337-834E-95CC-B3DA09DDD46E}" type="datetimeFigureOut">
              <a:rPr lang="en-US" smtClean="0"/>
              <a:pPr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1B8B-D2D7-BC46-8AF0-75FF4F033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File:Mona_Lisa.jpeg" TargetMode="Externa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nic.net/bantam1/renar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Preview p. 50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some characteristics of Renaissance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2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Venus (Botticelli 1486)</a:t>
            </a:r>
            <a:endParaRPr lang="en-US" dirty="0"/>
          </a:p>
        </p:txBody>
      </p:sp>
      <p:pic>
        <p:nvPicPr>
          <p:cNvPr id="6" name="Picture 6" descr="http://faculty.evansville.edu/rl29/art105/img/botticelli_ve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5" y="1188720"/>
            <a:ext cx="9121515" cy="566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 and Mars (Botticelli 1483)</a:t>
            </a:r>
            <a:endParaRPr lang="en-US" dirty="0"/>
          </a:p>
        </p:txBody>
      </p:sp>
      <p:pic>
        <p:nvPicPr>
          <p:cNvPr id="3" name="Picture 3" descr="C:\Documents and Settings\kw515018\Desktop\APEH PPT\Venus and Mars (botticell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61073" cy="374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Mona Lisa (</a:t>
            </a:r>
            <a:r>
              <a:rPr lang="en-US" dirty="0" err="1" smtClean="0"/>
              <a:t>Da</a:t>
            </a:r>
            <a:r>
              <a:rPr lang="en-US" dirty="0" smtClean="0"/>
              <a:t> Vinci 1503-1505)</a:t>
            </a:r>
            <a:endParaRPr lang="en-US" dirty="0"/>
          </a:p>
        </p:txBody>
      </p:sp>
      <p:pic>
        <p:nvPicPr>
          <p:cNvPr id="3" name="Picture 2" descr="http://upload.wikimedia.org/wikipedia/commons/thumb/8/85/Mona_Lisa.jpeg/220px-Mona_Lisa.jpeg">
            <a:hlinkClick r:id="rId2"/>
          </p:cNvPr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68880" y="838200"/>
            <a:ext cx="4035583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Last Supper (</a:t>
            </a:r>
            <a:r>
              <a:rPr lang="en-US" dirty="0" err="1" smtClean="0"/>
              <a:t>Da</a:t>
            </a:r>
            <a:r>
              <a:rPr lang="en-US" dirty="0" smtClean="0"/>
              <a:t> Vinci 1495-1498)</a:t>
            </a:r>
            <a:endParaRPr lang="en-US" dirty="0"/>
          </a:p>
        </p:txBody>
      </p:sp>
      <p:pic>
        <p:nvPicPr>
          <p:cNvPr id="3" name="Picture 2" descr="http://blogs.sundaymercury.net/weirdscience/last_supper_da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480"/>
            <a:ext cx="9158637" cy="4846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1048306"/>
            <a:ext cx="242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Restored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Last Supper (</a:t>
            </a:r>
            <a:r>
              <a:rPr lang="en-US" dirty="0" err="1" smtClean="0"/>
              <a:t>Da</a:t>
            </a:r>
            <a:r>
              <a:rPr lang="en-US" dirty="0" smtClean="0"/>
              <a:t> Vinci 1495-1498)</a:t>
            </a:r>
            <a:endParaRPr lang="en-US" dirty="0"/>
          </a:p>
        </p:txBody>
      </p:sp>
      <p:pic>
        <p:nvPicPr>
          <p:cNvPr id="3" name="Picture 2" descr="http://www.leonardo-da-vinci-biography.com/images/leonardo-da-vinci-paintings.0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47800"/>
            <a:ext cx="9152203" cy="470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David (Michelangelo 1501-1504)</a:t>
            </a:r>
            <a:endParaRPr lang="en-US" dirty="0"/>
          </a:p>
        </p:txBody>
      </p:sp>
      <p:pic>
        <p:nvPicPr>
          <p:cNvPr id="3" name="Picture 3" descr="C:\Documents and Settings\kw515018\Desktop\APEH PPT\David (michelangel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620522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(detail of right hand) Michelangelo</a:t>
            </a:r>
            <a:endParaRPr lang="en-US" dirty="0"/>
          </a:p>
        </p:txBody>
      </p:sp>
      <p:pic>
        <p:nvPicPr>
          <p:cNvPr id="4" name="Picture 2" descr="C:\Documents and Settings\kw515018\Desktop\APEH PPT\david's hand (michelangel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22960"/>
            <a:ext cx="413163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Creation of Adam (Michelangelo 1508-1512)</a:t>
            </a:r>
            <a:endParaRPr lang="en-US" sz="3600" dirty="0"/>
          </a:p>
        </p:txBody>
      </p:sp>
      <p:pic>
        <p:nvPicPr>
          <p:cNvPr id="3" name="Picture 2" descr="C:\Documents and Settings\kw515018\Desktop\APEH PPT\creation-of-adam-(michelangel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371600"/>
            <a:ext cx="889514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784" y="0"/>
            <a:ext cx="102831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Renaissanc</a:t>
            </a:r>
            <a:r>
              <a:rPr lang="en-US" b="1" dirty="0" smtClean="0"/>
              <a:t>e Art Scavenger Hunt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 err="1" smtClean="0"/>
              <a:t>Webquest</a:t>
            </a:r>
            <a:r>
              <a:rPr lang="en-US" dirty="0" smtClean="0"/>
              <a:t> at:</a:t>
            </a:r>
          </a:p>
          <a:p>
            <a:pPr>
              <a:buNone/>
            </a:pPr>
            <a:r>
              <a:rPr lang="en-US" dirty="0">
                <a:hlinkClick r:id="rId2"/>
              </a:rPr>
              <a:t>http://www.sonic.net/bantam1/</a:t>
            </a:r>
            <a:r>
              <a:rPr lang="en-US" dirty="0" smtClean="0">
                <a:hlinkClick r:id="rId2"/>
              </a:rPr>
              <a:t>renart.html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Read biographies of </a:t>
            </a:r>
            <a:r>
              <a:rPr lang="en-US" dirty="0" err="1" smtClean="0"/>
              <a:t>Da</a:t>
            </a:r>
            <a:r>
              <a:rPr lang="en-US" dirty="0" smtClean="0"/>
              <a:t> Vinci and Michelangelo on textbook </a:t>
            </a:r>
            <a:r>
              <a:rPr lang="en-US" dirty="0" err="1" smtClean="0"/>
              <a:t>p</a:t>
            </a:r>
            <a:r>
              <a:rPr lang="en-US" dirty="0" smtClean="0"/>
              <a:t>. 475 and answer the following questions on the back of your worksheet.</a:t>
            </a:r>
          </a:p>
          <a:p>
            <a:pPr marL="914400" lvl="1" indent="-514350"/>
            <a:r>
              <a:rPr lang="en-US" dirty="0" smtClean="0"/>
              <a:t>How did Leonardo achieve fame?</a:t>
            </a:r>
          </a:p>
          <a:p>
            <a:pPr marL="914400" lvl="1" indent="-514350"/>
            <a:r>
              <a:rPr lang="en-US" dirty="0" smtClean="0"/>
              <a:t>Why was Michelangelo a successful artist?</a:t>
            </a:r>
          </a:p>
          <a:p>
            <a:pPr marL="914400" lvl="1" indent="-514350"/>
            <a:r>
              <a:rPr lang="en-US" dirty="0" smtClean="0"/>
              <a:t>How were the careers of these two artists different and alike?</a:t>
            </a:r>
          </a:p>
          <a:p>
            <a:pPr marL="91440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413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are these works considered Renaissance Art?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</p:txBody>
      </p:sp>
      <p:pic>
        <p:nvPicPr>
          <p:cNvPr id="6" name="Content Placeholder 3" descr="438px-Vitruv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0928"/>
            <a:ext cx="3894667" cy="4758386"/>
          </a:xfrm>
          <a:prstGeom prst="rect">
            <a:avLst/>
          </a:prstGeom>
        </p:spPr>
      </p:pic>
      <p:pic>
        <p:nvPicPr>
          <p:cNvPr id="7" name="Picture 7" descr="http://www.artchive.com/artchive/b/botticelli/ve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666" y="2539471"/>
            <a:ext cx="5249333" cy="31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p</a:t>
            </a:r>
            <a:r>
              <a:rPr lang="en-US" b="1" dirty="0" smtClean="0"/>
              <a:t>.</a:t>
            </a:r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find most interesting about Renaissance art?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Renaissance </a:t>
            </a:r>
            <a:r>
              <a:rPr lang="en-US" b="1" dirty="0" smtClean="0">
                <a:solidFill>
                  <a:srgbClr val="660066"/>
                </a:solidFill>
              </a:rPr>
              <a:t>Art p.50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Italians were willing to</a:t>
            </a:r>
          </a:p>
          <a:p>
            <a:pPr algn="ctr">
              <a:buNone/>
            </a:pPr>
            <a:r>
              <a:rPr lang="en-US" b="1" dirty="0" smtClean="0"/>
              <a:t> spend a lot of money on art.</a:t>
            </a:r>
          </a:p>
          <a:p>
            <a:pPr lvl="1"/>
            <a:r>
              <a:rPr lang="en-US" sz="2400" dirty="0" smtClean="0"/>
              <a:t>Art communicated social, cultural, and spiritual values</a:t>
            </a:r>
          </a:p>
          <a:p>
            <a:pPr lvl="1"/>
            <a:r>
              <a:rPr lang="en-US" sz="2400" dirty="0" smtClean="0"/>
              <a:t>Italian banking and international trade interests had the money</a:t>
            </a:r>
          </a:p>
          <a:p>
            <a:pPr lvl="1"/>
            <a:r>
              <a:rPr lang="en-US" sz="2400" dirty="0" smtClean="0"/>
              <a:t>Public art in Florence was organized and supported by guilds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algn="ctr">
              <a:buNone/>
            </a:pPr>
            <a:r>
              <a:rPr lang="en-US" b="1" dirty="0" smtClean="0"/>
              <a:t>Therefore, the consumption of art was a form of competition for social and political status.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4199467" y="4538133"/>
            <a:ext cx="541866" cy="982134"/>
          </a:xfrm>
          <a:prstGeom prst="downArrow">
            <a:avLst/>
          </a:prstGeom>
          <a:solidFill>
            <a:srgbClr val="66006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1. Realism &amp; Expression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pPr>
              <a:buFont typeface="Wingdings" charset="2"/>
              <a:buChar char=""/>
            </a:pPr>
            <a:r>
              <a:rPr lang="en-US" i="1" dirty="0" smtClean="0">
                <a:solidFill>
                  <a:srgbClr val="800000"/>
                </a:solidFill>
              </a:rPr>
              <a:t>Expulsion from the Garden</a:t>
            </a:r>
          </a:p>
          <a:p>
            <a:pPr>
              <a:buFont typeface="Wingdings" charset="2"/>
              <a:buChar char=""/>
            </a:pPr>
            <a:r>
              <a:rPr lang="en-US" dirty="0" smtClean="0">
                <a:solidFill>
                  <a:srgbClr val="800000"/>
                </a:solidFill>
              </a:rPr>
              <a:t>Masaccio</a:t>
            </a:r>
          </a:p>
          <a:p>
            <a:pPr>
              <a:buFont typeface="Wingdings" charset="2"/>
              <a:buChar char=""/>
            </a:pPr>
            <a:r>
              <a:rPr lang="en-US" dirty="0" smtClean="0">
                <a:solidFill>
                  <a:srgbClr val="800000"/>
                </a:solidFill>
              </a:rPr>
              <a:t>1427</a:t>
            </a:r>
          </a:p>
          <a:p>
            <a:pPr>
              <a:buFont typeface="Wingdings" charset="2"/>
              <a:buChar char=""/>
            </a:pPr>
            <a:r>
              <a:rPr lang="en-US" dirty="0" smtClean="0">
                <a:solidFill>
                  <a:srgbClr val="800000"/>
                </a:solidFill>
              </a:rPr>
              <a:t>First nudes since classical times.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Masaccio-Expulsion from the Garden of Ed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 l="-59759" r="-59759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2. Perspective</a:t>
            </a:r>
          </a:p>
          <a:p>
            <a:pPr>
              <a:buNone/>
            </a:pPr>
            <a:endParaRPr lang="en-US" sz="3200" b="1" dirty="0" smtClean="0"/>
          </a:p>
          <a:p>
            <a:pPr>
              <a:buFont typeface="Wingdings" charset="2"/>
              <a:buChar char="²"/>
            </a:pPr>
            <a:r>
              <a:rPr lang="en-US" sz="3200" i="1" dirty="0" smtClean="0">
                <a:solidFill>
                  <a:srgbClr val="800000"/>
                </a:solidFill>
              </a:rPr>
              <a:t>The Trinity</a:t>
            </a:r>
          </a:p>
          <a:p>
            <a:pPr>
              <a:buFont typeface="Wingdings" charset="2"/>
              <a:buChar char="²"/>
            </a:pPr>
            <a:r>
              <a:rPr lang="en-US" sz="3200" dirty="0" err="1" smtClean="0">
                <a:solidFill>
                  <a:srgbClr val="800000"/>
                </a:solidFill>
              </a:rPr>
              <a:t>Massaccio</a:t>
            </a:r>
            <a:endParaRPr lang="en-US" sz="3200" dirty="0" smtClean="0">
              <a:solidFill>
                <a:srgbClr val="8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1427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Picture 5" descr="Masaccio-Trin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12000"/>
          </a:blip>
          <a:srcRect l="-40156" r="-40156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459" b="1" dirty="0" smtClean="0"/>
              <a:t>3. Classicism</a:t>
            </a:r>
          </a:p>
          <a:p>
            <a:pPr>
              <a:buNone/>
            </a:pPr>
            <a:endParaRPr lang="en-US" sz="3200" b="1" dirty="0" smtClean="0"/>
          </a:p>
          <a:p>
            <a:pPr>
              <a:buFont typeface="Wingdings" charset="2"/>
              <a:buChar char="²"/>
            </a:pPr>
            <a:r>
              <a:rPr lang="en-US" sz="3200" i="1" dirty="0" smtClean="0">
                <a:solidFill>
                  <a:srgbClr val="800000"/>
                </a:solidFill>
              </a:rPr>
              <a:t>Venus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Medici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Greco-Roman influence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Individualism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Secularism &amp; Humanism</a:t>
            </a:r>
          </a:p>
          <a:p>
            <a:pPr>
              <a:buFont typeface="Wingdings" charset="2"/>
              <a:buChar char="²"/>
            </a:pP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Picture 5" descr="Medici Venus-1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 l="-81997" r="-81997"/>
          <a:stretch>
            <a:fillRect/>
          </a:stretch>
        </p:blipFill>
        <p:spPr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4. Emphasis on Individualism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charset="2"/>
              <a:buChar char="²"/>
            </a:pPr>
            <a:r>
              <a:rPr lang="en-US" i="1" dirty="0" smtClean="0">
                <a:solidFill>
                  <a:srgbClr val="800000"/>
                </a:solidFill>
              </a:rPr>
              <a:t>Batista Sforza &amp; Federico de </a:t>
            </a:r>
            <a:r>
              <a:rPr lang="en-US" i="1" dirty="0" err="1" smtClean="0">
                <a:solidFill>
                  <a:srgbClr val="800000"/>
                </a:solidFill>
              </a:rPr>
              <a:t>Montefeltre</a:t>
            </a:r>
            <a:r>
              <a:rPr lang="en-US" i="1" dirty="0" smtClean="0">
                <a:solidFill>
                  <a:srgbClr val="800000"/>
                </a:solidFill>
              </a:rPr>
              <a:t>: The Duke &amp; </a:t>
            </a:r>
            <a:r>
              <a:rPr lang="en-US" i="1" dirty="0" err="1" smtClean="0">
                <a:solidFill>
                  <a:srgbClr val="800000"/>
                </a:solidFill>
              </a:rPr>
              <a:t>Dutchess</a:t>
            </a:r>
            <a:r>
              <a:rPr lang="en-US" i="1" dirty="0" smtClean="0">
                <a:solidFill>
                  <a:srgbClr val="800000"/>
                </a:solidFill>
              </a:rPr>
              <a:t> of </a:t>
            </a:r>
            <a:r>
              <a:rPr lang="en-US" i="1" dirty="0" err="1" smtClean="0">
                <a:solidFill>
                  <a:srgbClr val="800000"/>
                </a:solidFill>
              </a:rPr>
              <a:t>Urbino</a:t>
            </a:r>
            <a:endParaRPr lang="en-US" i="1" dirty="0" smtClean="0">
              <a:solidFill>
                <a:srgbClr val="8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dirty="0" err="1" smtClean="0">
                <a:solidFill>
                  <a:srgbClr val="800000"/>
                </a:solidFill>
              </a:rPr>
              <a:t>Piero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delia</a:t>
            </a:r>
            <a:r>
              <a:rPr lang="en-US" dirty="0" smtClean="0">
                <a:solidFill>
                  <a:srgbClr val="800000"/>
                </a:solidFill>
              </a:rPr>
              <a:t> Francesca</a:t>
            </a:r>
          </a:p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800000"/>
                </a:solidFill>
              </a:rPr>
              <a:t>1465-1466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5" descr="della Francesca-The Portraits of Battista Sforza &amp; Federico de Montefel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12000"/>
          </a:blip>
          <a:srcRect t="-27799" b="-27799"/>
          <a:stretch>
            <a:fillRect/>
          </a:stretch>
        </p:blipFill>
        <p:spPr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5. Geometrical Arrangement of Figures</a:t>
            </a:r>
          </a:p>
          <a:p>
            <a:pPr>
              <a:buFont typeface="Wingdings" charset="2"/>
              <a:buChar char="²"/>
            </a:pPr>
            <a:r>
              <a:rPr lang="en-US" sz="3200" i="1" dirty="0" smtClean="0">
                <a:solidFill>
                  <a:srgbClr val="800000"/>
                </a:solidFill>
              </a:rPr>
              <a:t>The Dreyfus Madonna with the </a:t>
            </a:r>
            <a:r>
              <a:rPr lang="en-US" sz="3200" i="1" dirty="0" err="1" smtClean="0">
                <a:solidFill>
                  <a:srgbClr val="800000"/>
                </a:solidFill>
              </a:rPr>
              <a:t>Pomegranite</a:t>
            </a:r>
            <a:endParaRPr lang="en-US" sz="3200" i="1" dirty="0" smtClean="0">
              <a:solidFill>
                <a:srgbClr val="8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Leonardo </a:t>
            </a:r>
            <a:r>
              <a:rPr lang="en-US" sz="3200" dirty="0" err="1" smtClean="0">
                <a:solidFill>
                  <a:srgbClr val="800000"/>
                </a:solidFill>
              </a:rPr>
              <a:t>da</a:t>
            </a:r>
            <a:r>
              <a:rPr lang="en-US" sz="3200" dirty="0" smtClean="0">
                <a:solidFill>
                  <a:srgbClr val="800000"/>
                </a:solidFill>
              </a:rPr>
              <a:t> Vinci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1469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The figure as architecture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Picture 6" descr="Da Vinci-The Dreyfus Madonna with the Pomegranate-14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 l="-4951" r="-4951"/>
          <a:stretch>
            <a:fillRect/>
          </a:stretch>
        </p:blipFill>
        <p:spPr>
          <a:noFill/>
          <a:ln>
            <a:solidFill>
              <a:schemeClr val="tx2"/>
            </a:solidFill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851400" y="1828800"/>
            <a:ext cx="3632200" cy="4297363"/>
          </a:xfrm>
          <a:prstGeom prst="triangle">
            <a:avLst>
              <a:gd name="adj" fmla="val 45051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51400" y="2871593"/>
            <a:ext cx="2768600" cy="2242274"/>
          </a:xfrm>
          <a:prstGeom prst="triangle">
            <a:avLst>
              <a:gd name="adj" fmla="val 37125"/>
            </a:avLst>
          </a:prstGeom>
          <a:noFill/>
          <a:ln w="38100">
            <a:solidFill>
              <a:srgbClr val="FFFF9B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Characteristics of Renaissance Art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6. Artists as Personalities</a:t>
            </a:r>
          </a:p>
          <a:p>
            <a:pPr>
              <a:buNone/>
            </a:pPr>
            <a:endParaRPr lang="en-US" sz="3200" b="1" dirty="0" smtClean="0"/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Lives of the Most Excellent Painters, Sculptors, and Architects</a:t>
            </a:r>
          </a:p>
          <a:p>
            <a:pPr>
              <a:buFont typeface="Wingdings" charset="2"/>
              <a:buChar char="²"/>
            </a:pPr>
            <a:r>
              <a:rPr lang="en-US" sz="3200" dirty="0" err="1" smtClean="0">
                <a:solidFill>
                  <a:srgbClr val="800000"/>
                </a:solidFill>
              </a:rPr>
              <a:t>Giorgia</a:t>
            </a:r>
            <a:r>
              <a:rPr lang="en-US" sz="3200" dirty="0" smtClean="0">
                <a:solidFill>
                  <a:srgbClr val="800000"/>
                </a:solidFill>
              </a:rPr>
              <a:t> Vasari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solidFill>
                  <a:srgbClr val="800000"/>
                </a:solidFill>
              </a:rPr>
              <a:t>1550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 l="-12110" r="-12110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13941</TotalTime>
  <Words>353</Words>
  <Application>Microsoft Macintosh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Preview p. 50</vt:lpstr>
      <vt:lpstr>Why are these works considered Renaissance Art? </vt:lpstr>
      <vt:lpstr>Renaissance Art p.50</vt:lpstr>
      <vt:lpstr>Characteristics of Renaissance Art</vt:lpstr>
      <vt:lpstr>Characteristics of Renaissance Art</vt:lpstr>
      <vt:lpstr>Characteristics of Renaissance Art</vt:lpstr>
      <vt:lpstr>Characteristics of Renaissance Art</vt:lpstr>
      <vt:lpstr>Characteristics of Renaissance Art</vt:lpstr>
      <vt:lpstr>Characteristics of Renaissance Art</vt:lpstr>
      <vt:lpstr>Birth of Venus (Botticelli 1486)</vt:lpstr>
      <vt:lpstr>Venus and Mars (Botticelli 1483)</vt:lpstr>
      <vt:lpstr>Mona Lisa (Da Vinci 1503-1505)</vt:lpstr>
      <vt:lpstr>The Last Supper (Da Vinci 1495-1498)</vt:lpstr>
      <vt:lpstr>The Last Supper (Da Vinci 1495-1498)</vt:lpstr>
      <vt:lpstr>David (Michelangelo 1501-1504)</vt:lpstr>
      <vt:lpstr>David (detail of right hand) Michelangelo</vt:lpstr>
      <vt:lpstr>Creation of Adam (Michelangelo 1508-1512)</vt:lpstr>
      <vt:lpstr>PowerPoint Presentation</vt:lpstr>
      <vt:lpstr>Renaissance Art Scavenger Hunt</vt:lpstr>
      <vt:lpstr>Process p.50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Preview</dc:title>
  <dc:creator>Sarah Mead</dc:creator>
  <cp:lastModifiedBy>Sarah Mead</cp:lastModifiedBy>
  <cp:revision>9</cp:revision>
  <dcterms:created xsi:type="dcterms:W3CDTF">2014-11-24T17:53:50Z</dcterms:created>
  <dcterms:modified xsi:type="dcterms:W3CDTF">2014-12-03T13:29:40Z</dcterms:modified>
</cp:coreProperties>
</file>